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8" r:id="rId27"/>
    <p:sldId id="620" r:id="rId28"/>
    <p:sldId id="591" r:id="rId29"/>
    <p:sldId id="587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65" r:id="rId38"/>
    <p:sldId id="648" r:id="rId39"/>
    <p:sldId id="649" r:id="rId40"/>
    <p:sldId id="657" r:id="rId41"/>
    <p:sldId id="660" r:id="rId42"/>
    <p:sldId id="668" r:id="rId43"/>
    <p:sldId id="658" r:id="rId44"/>
    <p:sldId id="661" r:id="rId45"/>
    <p:sldId id="659" r:id="rId46"/>
    <p:sldId id="662" r:id="rId47"/>
    <p:sldId id="666" r:id="rId48"/>
    <p:sldId id="667" r:id="rId49"/>
    <p:sldId id="650" r:id="rId50"/>
    <p:sldId id="663" r:id="rId51"/>
    <p:sldId id="634" r:id="rId52"/>
    <p:sldId id="651" r:id="rId53"/>
    <p:sldId id="664" r:id="rId54"/>
    <p:sldId id="652" r:id="rId55"/>
    <p:sldId id="635" r:id="rId56"/>
    <p:sldId id="576" r:id="rId57"/>
    <p:sldId id="577" r:id="rId58"/>
    <p:sldId id="599" r:id="rId59"/>
    <p:sldId id="669" r:id="rId60"/>
    <p:sldId id="598" r:id="rId61"/>
    <p:sldId id="592" r:id="rId62"/>
    <p:sldId id="609" r:id="rId63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9BBB59"/>
    <a:srgbClr val="7690AF"/>
    <a:srgbClr val="0000FF"/>
    <a:srgbClr val="385D8A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47" d="100"/>
          <a:sy n="147" d="100"/>
        </p:scale>
        <p:origin x="1614" y="13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png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0.png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3.png"/><Relationship Id="rId11" Type="http://schemas.openxmlformats.org/officeDocument/2006/relationships/image" Target="../media/image51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61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65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61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61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6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4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6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7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8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02029"/>
            <a:ext cx="161874" cy="14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915070" y="5731935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77855" y="5356125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24047" y="3451387"/>
            <a:ext cx="3198400" cy="97574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170683" y="2949325"/>
            <a:ext cx="293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5542224" y="1884328"/>
            <a:ext cx="1599322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D7066D-3F4F-4671-9756-AF9ABAF6FCDD}"/>
              </a:ext>
            </a:extLst>
          </p:cNvPr>
          <p:cNvSpPr/>
          <p:nvPr/>
        </p:nvSpPr>
        <p:spPr>
          <a:xfrm>
            <a:off x="6466482" y="3585239"/>
            <a:ext cx="1721905" cy="763682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ECC65DD-54F6-4BAF-BA4A-790CE51E2047}"/>
              </a:ext>
            </a:extLst>
          </p:cNvPr>
          <p:cNvSpPr/>
          <p:nvPr/>
        </p:nvSpPr>
        <p:spPr>
          <a:xfrm>
            <a:off x="5451688" y="3069524"/>
            <a:ext cx="337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1901991" y="2425511"/>
            <a:ext cx="6105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A005113-D148-45C8-8E98-5EAA89C8DE2B}"/>
              </a:ext>
            </a:extLst>
          </p:cNvPr>
          <p:cNvSpPr/>
          <p:nvPr/>
        </p:nvSpPr>
        <p:spPr>
          <a:xfrm>
            <a:off x="1452664" y="5230275"/>
            <a:ext cx="1835286" cy="959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AF8E38B-3120-49D1-8C30-136FE883C5AA}"/>
              </a:ext>
            </a:extLst>
          </p:cNvPr>
          <p:cNvSpPr/>
          <p:nvPr/>
        </p:nvSpPr>
        <p:spPr>
          <a:xfrm>
            <a:off x="1531777" y="6289553"/>
            <a:ext cx="505728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物件 53">
            <a:extLst>
              <a:ext uri="{FF2B5EF4-FFF2-40B4-BE49-F238E27FC236}">
                <a16:creationId xmlns:a16="http://schemas.microsoft.com/office/drawing/2014/main" id="{0F70A7BB-116E-4E85-BFF6-6842E96A4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64154"/>
              </p:ext>
            </p:extLst>
          </p:nvPr>
        </p:nvGraphicFramePr>
        <p:xfrm>
          <a:off x="1727688" y="850174"/>
          <a:ext cx="1710598" cy="542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11" imgW="761760" imgH="241200" progId="Equation.DSMT4">
                  <p:embed/>
                </p:oleObj>
              </mc:Choice>
              <mc:Fallback>
                <p:oleObj name="Equation" r:id="rId11" imgW="761760" imgH="2412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42713C8-4270-4205-AE18-5611481DF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27688" y="850174"/>
                        <a:ext cx="1710598" cy="542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1820"/>
              </p:ext>
            </p:extLst>
          </p:nvPr>
        </p:nvGraphicFramePr>
        <p:xfrm>
          <a:off x="6515307" y="2603435"/>
          <a:ext cx="3699789" cy="431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2" name="Equation" r:id="rId5" imgW="2044440" imgH="2387520" progId="Equation.DSMT4">
                  <p:embed/>
                </p:oleObj>
              </mc:Choice>
              <mc:Fallback>
                <p:oleObj name="Equation" r:id="rId5" imgW="2044440" imgH="238752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307" y="2603435"/>
                        <a:ext cx="3699789" cy="4319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00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01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72125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02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710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8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25260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6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4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5768"/>
              </p:ext>
            </p:extLst>
          </p:nvPr>
        </p:nvGraphicFramePr>
        <p:xfrm>
          <a:off x="876078" y="1390167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078" y="1390167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7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74428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6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16567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98CE6F15-0969-498D-B880-434F8F51DE2B}"/>
              </a:ext>
            </a:extLst>
          </p:cNvPr>
          <p:cNvGrpSpPr/>
          <p:nvPr/>
        </p:nvGrpSpPr>
        <p:grpSpPr>
          <a:xfrm>
            <a:off x="4663713" y="311434"/>
            <a:ext cx="6036070" cy="2124859"/>
            <a:chOff x="4731878" y="311434"/>
            <a:chExt cx="6036070" cy="2124859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11483" y="1101979"/>
              <a:ext cx="12347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6458938" y="641781"/>
              <a:ext cx="1749332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490601" y="311434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208270" y="1101090"/>
              <a:ext cx="2305327" cy="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3297" b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5986" y="1110356"/>
              <a:ext cx="0" cy="8215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3104" y="1935614"/>
              <a:ext cx="3182882" cy="4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193102" y="1119624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7118187" y="2066961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33FCAD6-6D96-4C51-8A73-BA52C35F46D8}"/>
                </a:ext>
              </a:extLst>
            </p:cNvPr>
            <p:cNvSpPr txBox="1"/>
            <p:nvPr/>
          </p:nvSpPr>
          <p:spPr>
            <a:xfrm>
              <a:off x="4731878" y="1353633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133513-D5F4-4B2F-9627-431EEA283C9A}"/>
                </a:ext>
              </a:extLst>
            </p:cNvPr>
            <p:cNvSpPr txBox="1"/>
            <p:nvPr/>
          </p:nvSpPr>
          <p:spPr>
            <a:xfrm>
              <a:off x="9319465" y="1439607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p-1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3D55180-DC0F-43BC-88A9-C70E443C9AA9}"/>
                </a:ext>
              </a:extLst>
            </p:cNvPr>
            <p:cNvSpPr txBox="1"/>
            <p:nvPr/>
          </p:nvSpPr>
          <p:spPr>
            <a:xfrm>
              <a:off x="8136083" y="558961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2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898119" y="1040328"/>
            <a:ext cx="10813175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7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41233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samples Hamming 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C981511-D088-46C9-9E4D-1A8267A21367}"/>
              </a:ext>
            </a:extLst>
          </p:cNvPr>
          <p:cNvSpPr txBox="1"/>
          <p:nvPr/>
        </p:nvSpPr>
        <p:spPr>
          <a:xfrm>
            <a:off x="7857802" y="2720301"/>
            <a:ext cx="1085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" y="915511"/>
            <a:ext cx="4766880" cy="5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05240C-D9AE-4307-870E-ABA01ED15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7" y="915511"/>
            <a:ext cx="4319270" cy="540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8C4AD9-5D3C-4A3E-90C6-72BEF99B364C}"/>
              </a:ext>
            </a:extLst>
          </p:cNvPr>
          <p:cNvSpPr txBox="1"/>
          <p:nvPr/>
        </p:nvSpPr>
        <p:spPr>
          <a:xfrm>
            <a:off x="4541142" y="6321901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0.01s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4858534" y="618289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1.6s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69" y="1660552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6B069A-0666-4B03-9E19-EF07E7D82E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7" y="1388912"/>
            <a:ext cx="4599376" cy="44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36304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57" name="Picture 25" descr="Vector projection - Wikipedia">
            <a:extLst>
              <a:ext uri="{FF2B5EF4-FFF2-40B4-BE49-F238E27FC236}">
                <a16:creationId xmlns:a16="http://schemas.microsoft.com/office/drawing/2014/main" id="{0E218924-7D94-4FA9-935D-0C413F32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00" y="4533356"/>
            <a:ext cx="2180077" cy="19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/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blipFill>
                <a:blip r:embed="rId7"/>
                <a:stretch>
                  <a:fillRect l="-19512" r="-951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B128-E088-45F1-8F74-809C4DC83C04}"/>
              </a:ext>
            </a:extLst>
          </p:cNvPr>
          <p:cNvSpPr txBox="1"/>
          <p:nvPr/>
        </p:nvSpPr>
        <p:spPr>
          <a:xfrm>
            <a:off x="2989634" y="5546295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F2CDD72-757D-4C41-951D-F13DCC8D203E}"/>
              </a:ext>
            </a:extLst>
          </p:cNvPr>
          <p:cNvSpPr txBox="1"/>
          <p:nvPr/>
        </p:nvSpPr>
        <p:spPr>
          <a:xfrm>
            <a:off x="1245808" y="5186372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2A3584-D398-4D0D-BC9A-CD61D86859DA}"/>
              </a:ext>
            </a:extLst>
          </p:cNvPr>
          <p:cNvSpPr txBox="1"/>
          <p:nvPr/>
        </p:nvSpPr>
        <p:spPr>
          <a:xfrm>
            <a:off x="1704983" y="5922123"/>
            <a:ext cx="111514" cy="171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/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blipFill>
                <a:blip r:embed="rId8"/>
                <a:stretch>
                  <a:fillRect l="-7692" r="-15385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/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blipFill>
                <a:blip r:embed="rId9"/>
                <a:stretch>
                  <a:fillRect l="-8696" t="-5333" r="-30435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4B082941-E8B6-4972-B1F3-3A2B82D59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8076"/>
              </p:ext>
            </p:extLst>
          </p:nvPr>
        </p:nvGraphicFramePr>
        <p:xfrm>
          <a:off x="2065872" y="6020910"/>
          <a:ext cx="5905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7" name="Equation" r:id="rId10" imgW="393480" imgH="444240" progId="Equation.DSMT4">
                  <p:embed/>
                </p:oleObj>
              </mc:Choice>
              <mc:Fallback>
                <p:oleObj name="Equation" r:id="rId10" imgW="393480" imgH="4442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48AFB3F-647A-48B0-A529-32F45A9F7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872" y="6020910"/>
                        <a:ext cx="590550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303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0" y="458495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MINT dereverberation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Settings o</a:t>
            </a:r>
            <a:r>
              <a:rPr lang="en-US" altLang="zh-TW" sz="2400" dirty="0">
                <a:cs typeface="Times New Roman" panose="02020603050405020304" pitchFamily="18" charset="0"/>
              </a:rPr>
              <a:t>f TIKR and MPDR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TIKR source separation results</a:t>
            </a:r>
            <a:endParaRPr lang="en-US" altLang="zh-TW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MPDR speech enhancement </a:t>
            </a:r>
            <a:r>
              <a:rPr lang="en-US" altLang="zh-TW" sz="2400" dirty="0"/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6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 o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TIKR and MPDR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A0128-6C39-4D2B-AA19-5D590B06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51" y="1780381"/>
            <a:ext cx="5334000" cy="4000500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1310F2A-3B22-41EC-9363-CB183ED0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22212"/>
              </p:ext>
            </p:extLst>
          </p:nvPr>
        </p:nvGraphicFramePr>
        <p:xfrm>
          <a:off x="3977935" y="5466080"/>
          <a:ext cx="88150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1" name="Equation" r:id="rId4" imgW="520560" imgH="177480" progId="Equation.DSMT4">
                  <p:embed/>
                </p:oleObj>
              </mc:Choice>
              <mc:Fallback>
                <p:oleObj name="Equation" r:id="rId4" imgW="52056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E2933DC7-5799-4AB5-A1C9-3F9AB9BE2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935" y="5466080"/>
                        <a:ext cx="88150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B172630-6848-4B6D-8A61-B2BF1A9D9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73281"/>
              </p:ext>
            </p:extLst>
          </p:nvPr>
        </p:nvGraphicFramePr>
        <p:xfrm>
          <a:off x="6274712" y="5387029"/>
          <a:ext cx="816716" cy="31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2" name="Equation" r:id="rId6" imgW="482400" imgH="177480" progId="Equation.DSMT4">
                  <p:embed/>
                </p:oleObj>
              </mc:Choice>
              <mc:Fallback>
                <p:oleObj name="Equation" r:id="rId6" imgW="482400" imgH="177480" progId="Equation.DSMT4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414EC2F3-CBAF-450B-A19B-5DDF1F5A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4712" y="5387029"/>
                        <a:ext cx="816716" cy="3165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6AA0213-77D0-4BE9-B546-15784764C593}"/>
              </a:ext>
            </a:extLst>
          </p:cNvPr>
          <p:cNvCxnSpPr>
            <a:cxnSpLocks/>
          </p:cNvCxnSpPr>
          <p:nvPr/>
        </p:nvCxnSpPr>
        <p:spPr>
          <a:xfrm flipV="1">
            <a:off x="3116944" y="4202315"/>
            <a:ext cx="0" cy="5943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6F2EDB-9230-4EE5-B31D-E9400F356328}"/>
              </a:ext>
            </a:extLst>
          </p:cNvPr>
          <p:cNvCxnSpPr>
            <a:cxnSpLocks/>
          </p:cNvCxnSpPr>
          <p:nvPr/>
        </p:nvCxnSpPr>
        <p:spPr>
          <a:xfrm flipV="1">
            <a:off x="3146269" y="4540405"/>
            <a:ext cx="497182" cy="2671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665215-1B8A-4AA3-9178-4640F8DA67F3}"/>
              </a:ext>
            </a:extLst>
          </p:cNvPr>
          <p:cNvCxnSpPr>
            <a:cxnSpLocks/>
          </p:cNvCxnSpPr>
          <p:nvPr/>
        </p:nvCxnSpPr>
        <p:spPr>
          <a:xfrm>
            <a:off x="3063658" y="4796706"/>
            <a:ext cx="611212" cy="1205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DEE134-A311-42FD-A8A0-F2B0EEC69A3C}"/>
              </a:ext>
            </a:extLst>
          </p:cNvPr>
          <p:cNvSpPr txBox="1"/>
          <p:nvPr/>
        </p:nvSpPr>
        <p:spPr>
          <a:xfrm>
            <a:off x="3173962" y="416648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B20B35-8F7B-432F-8926-F9A6C05CBC34}"/>
              </a:ext>
            </a:extLst>
          </p:cNvPr>
          <p:cNvSpPr txBox="1"/>
          <p:nvPr/>
        </p:nvSpPr>
        <p:spPr>
          <a:xfrm>
            <a:off x="3109857" y="4779726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004592-39C3-49CF-87C5-AAF470FF4CDD}"/>
              </a:ext>
            </a:extLst>
          </p:cNvPr>
          <p:cNvSpPr txBox="1"/>
          <p:nvPr/>
        </p:nvSpPr>
        <p:spPr>
          <a:xfrm>
            <a:off x="2737411" y="441449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B3D396-98D3-4397-9187-21663CA9F649}"/>
              </a:ext>
            </a:extLst>
          </p:cNvPr>
          <p:cNvSpPr/>
          <p:nvPr/>
        </p:nvSpPr>
        <p:spPr>
          <a:xfrm>
            <a:off x="3044586" y="4729230"/>
            <a:ext cx="115997" cy="1216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353F7E-5E43-44A8-AC25-E67932C5D445}"/>
              </a:ext>
            </a:extLst>
          </p:cNvPr>
          <p:cNvSpPr txBox="1"/>
          <p:nvPr/>
        </p:nvSpPr>
        <p:spPr>
          <a:xfrm>
            <a:off x="2293041" y="3221232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CAD810-1640-45FC-9114-6D7B06781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126010"/>
              </p:ext>
            </p:extLst>
          </p:nvPr>
        </p:nvGraphicFramePr>
        <p:xfrm>
          <a:off x="1704788" y="3623230"/>
          <a:ext cx="107417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Equation" r:id="rId8" imgW="634680" imgH="177480" progId="Equation.DSMT4">
                  <p:embed/>
                </p:oleObj>
              </mc:Choice>
              <mc:Fallback>
                <p:oleObj name="Equation" r:id="rId8" imgW="634680" imgH="177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2700C5B-7959-42DB-8FD5-4CF4F083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4788" y="3623230"/>
                        <a:ext cx="107417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CCF9F0-4E01-4647-A74C-E58059027526}"/>
              </a:ext>
            </a:extLst>
          </p:cNvPr>
          <p:cNvSpPr txBox="1"/>
          <p:nvPr/>
        </p:nvSpPr>
        <p:spPr>
          <a:xfrm rot="16200000">
            <a:off x="5305172" y="1233055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B54417-FBC2-4918-B2B6-77347B0EF2B7}"/>
              </a:ext>
            </a:extLst>
          </p:cNvPr>
          <p:cNvCxnSpPr/>
          <p:nvPr/>
        </p:nvCxnSpPr>
        <p:spPr>
          <a:xfrm>
            <a:off x="4202349" y="3623230"/>
            <a:ext cx="408562" cy="19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3067B-F5DB-4403-8415-5BB20877BE82}"/>
              </a:ext>
            </a:extLst>
          </p:cNvPr>
          <p:cNvSpPr txBox="1"/>
          <p:nvPr/>
        </p:nvSpPr>
        <p:spPr>
          <a:xfrm>
            <a:off x="3571883" y="3315453"/>
            <a:ext cx="144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D2A99-BD24-4501-A2B5-78A5F3EE58F8}"/>
              </a:ext>
            </a:extLst>
          </p:cNvPr>
          <p:cNvCxnSpPr>
            <a:cxnSpLocks/>
          </p:cNvCxnSpPr>
          <p:nvPr/>
        </p:nvCxnSpPr>
        <p:spPr>
          <a:xfrm flipH="1" flipV="1">
            <a:off x="5446654" y="3473920"/>
            <a:ext cx="459156" cy="5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D30BF4-9166-4B21-8C68-8140B90E3421}"/>
              </a:ext>
            </a:extLst>
          </p:cNvPr>
          <p:cNvSpPr txBox="1"/>
          <p:nvPr/>
        </p:nvSpPr>
        <p:spPr>
          <a:xfrm>
            <a:off x="5926496" y="3407885"/>
            <a:ext cx="199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 or interferer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24CDF8-2F1F-4A37-B8B4-273BD67BF0B5}"/>
              </a:ext>
            </a:extLst>
          </p:cNvPr>
          <p:cNvSpPr txBox="1"/>
          <p:nvPr/>
        </p:nvSpPr>
        <p:spPr>
          <a:xfrm>
            <a:off x="3888268" y="4366197"/>
            <a:ext cx="1445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17884F-CD56-4CE0-B374-E4977F195C41}"/>
              </a:ext>
            </a:extLst>
          </p:cNvPr>
          <p:cNvCxnSpPr>
            <a:cxnSpLocks/>
          </p:cNvCxnSpPr>
          <p:nvPr/>
        </p:nvCxnSpPr>
        <p:spPr>
          <a:xfrm flipV="1">
            <a:off x="4439529" y="4038563"/>
            <a:ext cx="265889" cy="33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354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9779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009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4393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400" b="1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12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11E04F-AD36-4573-8925-5392D52746A2}"/>
              </a:ext>
            </a:extLst>
          </p:cNvPr>
          <p:cNvGrpSpPr/>
          <p:nvPr/>
        </p:nvGrpSpPr>
        <p:grpSpPr>
          <a:xfrm>
            <a:off x="2108919" y="1374609"/>
            <a:ext cx="6243899" cy="4507383"/>
            <a:chOff x="5182858" y="2580838"/>
            <a:chExt cx="5696487" cy="41653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7411D4B-D532-4F77-9E04-725B5348460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AF24EC1-8DE3-48F5-A81C-FD728B1731B3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A7D204D1-FBA0-49D0-AB44-570F00725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A2700C5B-7959-42DB-8FD5-4CF4F08385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269234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20" name="Equation" r:id="rId4" imgW="634680" imgH="177480" progId="Equation.DSMT4">
                        <p:embed/>
                      </p:oleObj>
                    </mc:Choice>
                    <mc:Fallback>
                      <p:oleObj name="Equation" r:id="rId4" imgW="63468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8327A04F-5E58-4BA3-8334-AA9D48EDFCC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E2933DC7-5799-4AB5-A1C9-3F9AB9BE28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540687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21" name="Equation" r:id="rId6" imgW="520560" imgH="177480" progId="Equation.DSMT4">
                        <p:embed/>
                      </p:oleObj>
                    </mc:Choice>
                    <mc:Fallback>
                      <p:oleObj name="Equation" r:id="rId6" imgW="5205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F9A1F96B-4E63-44C2-8976-106AFF75FD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414EC2F3-CBAF-450B-A19B-5DDF1F5A53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845178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22" name="Equation" r:id="rId8" imgW="482400" imgH="177480" progId="Equation.DSMT4">
                        <p:embed/>
                      </p:oleObj>
                    </mc:Choice>
                    <mc:Fallback>
                      <p:oleObj name="Equation" r:id="rId8" imgW="482400" imgH="177480" progId="Equation.DSMT4">
                        <p:embed/>
                        <p:pic>
                          <p:nvPicPr>
                            <p:cNvPr id="23" name="物件 22">
                              <a:extLst>
                                <a:ext uri="{FF2B5EF4-FFF2-40B4-BE49-F238E27FC236}">
                                  <a16:creationId xmlns:a16="http://schemas.microsoft.com/office/drawing/2014/main" id="{C7916D31-28A5-41D5-81D5-F24781AB73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06C0E6CB-39B2-4F49-AEE9-C0494CEF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010CB4D-E752-4DD3-BD2F-26D6CA13EDBF}"/>
                    </a:ext>
                  </a:extLst>
                </p:cNvPr>
                <p:cNvSpPr txBox="1"/>
                <p:nvPr/>
              </p:nvSpPr>
              <p:spPr>
                <a:xfrm>
                  <a:off x="4296522" y="3556519"/>
                  <a:ext cx="1345651" cy="27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mic of ULA 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2419AC8C-D52B-4C9F-AE42-5A883FC6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DF978AD4-FE50-49E2-BFB9-0BBF1DAD0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A7EF148-0943-4069-B966-A3119C285C22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539B2AF-65EF-45CB-A3CF-DEBE7874871D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99D7DD2-1648-46E2-9891-663C7C075B8A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0AC1ECA5-BDCD-43E2-B95B-C3EE70847186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6D8DAC8-FD74-4444-BCE7-9200A4A0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7294" y="4875349"/>
                <a:ext cx="243252" cy="21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394DE63-4E5E-4635-ADB5-58F8D9AF203F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978F0B4-682A-46EB-B364-D6D9900C58CE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C21CA2-C410-4488-AC6F-1A7E307ED164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6BCFE30C-2AB3-42E1-AA27-31403B44996C}"/>
                  </a:ext>
                </a:extLst>
              </p:cNvPr>
              <p:cNvCxnSpPr/>
              <p:nvPr/>
            </p:nvCxnSpPr>
            <p:spPr>
              <a:xfrm flipV="1">
                <a:off x="7582787" y="4723653"/>
                <a:ext cx="313949" cy="12865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AE8D187-4991-4115-A4D7-AA991F451687}"/>
                  </a:ext>
                </a:extLst>
              </p:cNvPr>
              <p:cNvSpPr txBox="1"/>
              <p:nvPr/>
            </p:nvSpPr>
            <p:spPr>
              <a:xfrm>
                <a:off x="5892749" y="4172604"/>
                <a:ext cx="1627831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Moving 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A31B7B-BC72-48A9-B27D-D2C1DA48191E}"/>
                  </a:ext>
                </a:extLst>
              </p:cNvPr>
              <p:cNvSpPr txBox="1"/>
              <p:nvPr/>
            </p:nvSpPr>
            <p:spPr>
              <a:xfrm>
                <a:off x="7577062" y="4787926"/>
                <a:ext cx="2457209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A510AE5-0A2C-4D71-A93C-75A73CB09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C666939-8F87-48E6-861D-5DF4DC2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E48BDB49-D2EE-45DD-933F-EC722925F610}"/>
              </a:ext>
            </a:extLst>
          </p:cNvPr>
          <p:cNvSpPr/>
          <p:nvPr/>
        </p:nvSpPr>
        <p:spPr>
          <a:xfrm>
            <a:off x="4194523" y="37236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013689-A21C-435C-ABEC-521258F7DF76}"/>
              </a:ext>
            </a:extLst>
          </p:cNvPr>
          <p:cNvSpPr/>
          <p:nvPr/>
        </p:nvSpPr>
        <p:spPr>
          <a:xfrm>
            <a:off x="5604377" y="41654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F1F9B84-E449-402D-ACF2-84CE30C663DA}"/>
              </a:ext>
            </a:extLst>
          </p:cNvPr>
          <p:cNvSpPr/>
          <p:nvPr/>
        </p:nvSpPr>
        <p:spPr>
          <a:xfrm>
            <a:off x="5215927" y="32276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C480E71-4A5B-474F-9BCF-B64F9444D158}"/>
              </a:ext>
            </a:extLst>
          </p:cNvPr>
          <p:cNvSpPr/>
          <p:nvPr/>
        </p:nvSpPr>
        <p:spPr>
          <a:xfrm>
            <a:off x="6625781" y="36695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AE931CF-DC53-4702-8961-024C51321932}"/>
              </a:ext>
            </a:extLst>
          </p:cNvPr>
          <p:cNvSpPr/>
          <p:nvPr/>
        </p:nvSpPr>
        <p:spPr>
          <a:xfrm>
            <a:off x="4249671" y="28128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18FAC4-C6A1-4963-BB94-4DF5CB777769}"/>
              </a:ext>
            </a:extLst>
          </p:cNvPr>
          <p:cNvSpPr/>
          <p:nvPr/>
        </p:nvSpPr>
        <p:spPr>
          <a:xfrm>
            <a:off x="5659525" y="32546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C2E9453-AD13-4F9F-B4C6-5C5E4DC2103D}"/>
              </a:ext>
            </a:extLst>
          </p:cNvPr>
          <p:cNvSpPr/>
          <p:nvPr/>
        </p:nvSpPr>
        <p:spPr>
          <a:xfrm>
            <a:off x="5271075" y="23168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589E94-E2B1-48B0-A015-D3F3A899322F}"/>
              </a:ext>
            </a:extLst>
          </p:cNvPr>
          <p:cNvSpPr/>
          <p:nvPr/>
        </p:nvSpPr>
        <p:spPr>
          <a:xfrm>
            <a:off x="6680929" y="27586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18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7151"/>
              </p:ext>
            </p:extLst>
          </p:nvPr>
        </p:nvGraphicFramePr>
        <p:xfrm>
          <a:off x="994417" y="2502935"/>
          <a:ext cx="8704565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740913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distance (m)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  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513426" y="1466753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26A305-2C51-4FF2-B1FA-AC735414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FCDB6D-B092-44AC-A94A-CDEE820E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345FD-002A-4459-B07A-FB3EDF8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FB3A25-551E-441A-8943-4F104199CB0F}"/>
              </a:ext>
            </a:extLst>
          </p:cNvPr>
          <p:cNvSpPr txBox="1"/>
          <p:nvPr/>
        </p:nvSpPr>
        <p:spPr>
          <a:xfrm>
            <a:off x="3683540" y="2561617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5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6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0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1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(concept of MCLMS)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1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44834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1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2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257989</TotalTime>
  <Words>2192</Words>
  <Application>Microsoft Office PowerPoint</Application>
  <PresentationFormat>自訂</PresentationFormat>
  <Paragraphs>622</Paragraphs>
  <Slides>62</Slides>
  <Notes>1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70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(concept of MCLMS)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Which parameter?</vt:lpstr>
      <vt:lpstr>Concept of PSO</vt:lpstr>
      <vt:lpstr>Flowchart of PSO</vt:lpstr>
      <vt:lpstr>Equations of PSO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PowerPoint 簡報</vt:lpstr>
      <vt:lpstr>Results</vt:lpstr>
      <vt:lpstr>PowerPoint 簡報</vt:lpstr>
      <vt:lpstr>MINT dereverberation</vt:lpstr>
      <vt:lpstr>MINT dereverberation</vt:lpstr>
      <vt:lpstr>Settings of TIKR and MPDR</vt:lpstr>
      <vt:lpstr>TIKR source separation results</vt:lpstr>
      <vt:lpstr>TIKR source separation results</vt:lpstr>
      <vt:lpstr>MPDR speech enhancement results</vt:lpstr>
      <vt:lpstr>MPDR speech enhancement results</vt:lpstr>
      <vt:lpstr>PowerPoint 簡報</vt:lpstr>
      <vt:lpstr>Settings</vt:lpstr>
      <vt:lpstr>Results</vt:lpstr>
      <vt:lpstr>Results</vt:lpstr>
      <vt:lpstr>PowerPoint 簡報</vt:lpstr>
      <vt:lpstr>Settings and Parameters</vt:lpstr>
      <vt:lpstr>Settings and Parameters</vt:lpstr>
      <vt:lpstr>Results</vt:lpstr>
      <vt:lpstr>PowerPoint 簡報</vt:lpstr>
      <vt:lpstr>Conclusions</vt:lpstr>
      <vt:lpstr>Future work</vt:lpstr>
      <vt:lpstr>References</vt:lpstr>
      <vt:lpstr>PowerPoint 簡報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2981</cp:revision>
  <cp:lastPrinted>2023-12-25T04:46:35Z</cp:lastPrinted>
  <dcterms:created xsi:type="dcterms:W3CDTF">2012-11-25T05:37:01Z</dcterms:created>
  <dcterms:modified xsi:type="dcterms:W3CDTF">2024-07-23T16:00:23Z</dcterms:modified>
</cp:coreProperties>
</file>